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4" r:id="rId2"/>
    <p:sldId id="300" r:id="rId3"/>
    <p:sldId id="520" r:id="rId4"/>
    <p:sldId id="268" r:id="rId5"/>
    <p:sldId id="355" r:id="rId6"/>
    <p:sldId id="289" r:id="rId7"/>
    <p:sldId id="358" r:id="rId8"/>
    <p:sldId id="290" r:id="rId9"/>
    <p:sldId id="359" r:id="rId10"/>
    <p:sldId id="360" r:id="rId11"/>
    <p:sldId id="294" r:id="rId12"/>
    <p:sldId id="291" r:id="rId13"/>
    <p:sldId id="514" r:id="rId14"/>
    <p:sldId id="766" r:id="rId15"/>
    <p:sldId id="767" r:id="rId16"/>
    <p:sldId id="765" r:id="rId17"/>
    <p:sldId id="768" r:id="rId18"/>
    <p:sldId id="769" r:id="rId19"/>
    <p:sldId id="698" r:id="rId20"/>
    <p:sldId id="739" r:id="rId21"/>
    <p:sldId id="770" r:id="rId22"/>
    <p:sldId id="771" r:id="rId23"/>
    <p:sldId id="772" r:id="rId24"/>
    <p:sldId id="773" r:id="rId25"/>
    <p:sldId id="774" r:id="rId26"/>
    <p:sldId id="752" r:id="rId27"/>
    <p:sldId id="775" r:id="rId28"/>
    <p:sldId id="776" r:id="rId29"/>
    <p:sldId id="777" r:id="rId30"/>
    <p:sldId id="778" r:id="rId31"/>
    <p:sldId id="779" r:id="rId32"/>
    <p:sldId id="621" r:id="rId33"/>
    <p:sldId id="622" r:id="rId34"/>
    <p:sldId id="780" r:id="rId35"/>
    <p:sldId id="781" r:id="rId36"/>
    <p:sldId id="782" r:id="rId37"/>
    <p:sldId id="783" r:id="rId38"/>
    <p:sldId id="784" r:id="rId39"/>
    <p:sldId id="638" r:id="rId40"/>
    <p:sldId id="800" r:id="rId41"/>
    <p:sldId id="801" r:id="rId42"/>
    <p:sldId id="785" r:id="rId43"/>
    <p:sldId id="786" r:id="rId44"/>
    <p:sldId id="787" r:id="rId45"/>
    <p:sldId id="721" r:id="rId46"/>
    <p:sldId id="802" r:id="rId47"/>
    <p:sldId id="803" r:id="rId48"/>
    <p:sldId id="788" r:id="rId49"/>
    <p:sldId id="789" r:id="rId50"/>
    <p:sldId id="790" r:id="rId51"/>
    <p:sldId id="521" r:id="rId52"/>
    <p:sldId id="543" r:id="rId53"/>
    <p:sldId id="804" r:id="rId54"/>
    <p:sldId id="805" r:id="rId55"/>
    <p:sldId id="794" r:id="rId56"/>
    <p:sldId id="798" r:id="rId57"/>
    <p:sldId id="799" r:id="rId58"/>
    <p:sldId id="533" r:id="rId59"/>
    <p:sldId id="795" r:id="rId60"/>
    <p:sldId id="796" r:id="rId61"/>
    <p:sldId id="797" r:id="rId62"/>
    <p:sldId id="266" r:id="rId63"/>
    <p:sldId id="267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03/08/2022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61019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03/08/2022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24026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03/08/2022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95339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03/08/2022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17964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03/08/2022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40350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03/08/2022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40989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03/08/2022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1204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03/08/2022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44963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03/08/2022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25995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03/08/2022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67811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03/08/2022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0869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5C9B1-D448-4B03-A3E5-D98300775707}" type="datetimeFigureOut">
              <a:rPr lang="es-MX" smtClean="0"/>
              <a:t>03/08/2022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7405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2367560" y="4380301"/>
            <a:ext cx="73855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36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Implementación </a:t>
            </a:r>
          </a:p>
          <a:p>
            <a:pPr algn="ctr"/>
            <a:r>
              <a:rPr lang="es-MX" sz="36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 la Plataforma de Distribución de Recursos a Municipios y Entidades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9210891" y="6401577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Agosto </a:t>
            </a:r>
            <a:r>
              <a:rPr lang="es-ES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lang="es-MX" dirty="0"/>
          </a:p>
        </p:txBody>
      </p:sp>
      <p:sp>
        <p:nvSpPr>
          <p:cNvPr id="16" name="Rectángulo 15"/>
          <p:cNvSpPr/>
          <p:nvPr/>
        </p:nvSpPr>
        <p:spPr>
          <a:xfrm>
            <a:off x="4296027" y="3719311"/>
            <a:ext cx="37609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Propuesta de Diseño</a:t>
            </a:r>
            <a:endParaRPr lang="es-MX" sz="28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232" y="1052181"/>
            <a:ext cx="5319816" cy="2529361"/>
          </a:xfrm>
          <a:prstGeom prst="rect">
            <a:avLst/>
          </a:prstGeom>
        </p:spPr>
      </p:pic>
      <p:cxnSp>
        <p:nvCxnSpPr>
          <p:cNvPr id="13" name="Conector recto 1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Rectángulo 17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0193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1312840-E3FB-4FEA-84CB-ABF8D6558FC2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127996" y="234412"/>
            <a:ext cx="2672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Banner de notificación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0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EC740AB2-6961-4D92-9042-82DEBE326636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Buzón Notificaciones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6D34967-0A41-4337-A177-CFF088A8FC3C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294" y="551057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0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0" y="441599"/>
            <a:ext cx="10709172" cy="5406751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48DB2C11-3AF4-425D-86BD-5207C0736664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Notificaciones Push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FA69D5C-EE63-4FDA-A175-A126E4575714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2036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Participaciones Federales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92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621294"/>
            <a:ext cx="10709172" cy="5615411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8242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12" y="526119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6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92" y="707213"/>
            <a:ext cx="10782816" cy="5443573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566" y="1379106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67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92" y="707213"/>
            <a:ext cx="10782816" cy="5443573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566" y="1379106"/>
            <a:ext cx="455603" cy="360686"/>
          </a:xfrm>
          <a:prstGeom prst="rect">
            <a:avLst/>
          </a:prstGeom>
        </p:spPr>
      </p:pic>
      <p:sp>
        <p:nvSpPr>
          <p:cNvPr id="6" name="Flecha abajo 5"/>
          <p:cNvSpPr/>
          <p:nvPr/>
        </p:nvSpPr>
        <p:spPr>
          <a:xfrm>
            <a:off x="3895946" y="786449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9966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92" y="707213"/>
            <a:ext cx="10782816" cy="5443573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566" y="1379106"/>
            <a:ext cx="455603" cy="360686"/>
          </a:xfrm>
          <a:prstGeom prst="rect">
            <a:avLst/>
          </a:prstGeom>
        </p:spPr>
      </p:pic>
      <p:sp>
        <p:nvSpPr>
          <p:cNvPr id="6" name="Flecha abajo 5"/>
          <p:cNvSpPr/>
          <p:nvPr/>
        </p:nvSpPr>
        <p:spPr>
          <a:xfrm>
            <a:off x="3895946" y="786449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5571" y="1739792"/>
            <a:ext cx="5772461" cy="380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5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Participaciones Estatales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17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431075" y="884714"/>
            <a:ext cx="11652068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36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Contenido Dirección de Contabilidad y Cuenta Publica</a:t>
            </a:r>
          </a:p>
        </p:txBody>
      </p:sp>
      <p:grpSp>
        <p:nvGrpSpPr>
          <p:cNvPr id="23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425710" y="2166289"/>
            <a:ext cx="7070373" cy="472860"/>
            <a:chOff x="1287583" y="1964609"/>
            <a:chExt cx="6151867" cy="472860"/>
          </a:xfrm>
        </p:grpSpPr>
        <p:grpSp>
          <p:nvGrpSpPr>
            <p:cNvPr id="24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26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Inicio de Sesión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8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431075" y="2787351"/>
            <a:ext cx="7070373" cy="472860"/>
            <a:chOff x="1287583" y="1964609"/>
            <a:chExt cx="6151867" cy="472860"/>
          </a:xfrm>
        </p:grpSpPr>
        <p:grpSp>
          <p:nvGrpSpPr>
            <p:cNvPr id="29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31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Configuración de Perfil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38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434140" y="3380448"/>
            <a:ext cx="7070373" cy="472860"/>
            <a:chOff x="1287583" y="1964609"/>
            <a:chExt cx="6151867" cy="472860"/>
          </a:xfrm>
        </p:grpSpPr>
        <p:grpSp>
          <p:nvGrpSpPr>
            <p:cNvPr id="39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43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Notificaciones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67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425710" y="4040039"/>
            <a:ext cx="7070373" cy="472860"/>
            <a:chOff x="1287583" y="1964609"/>
            <a:chExt cx="6151867" cy="472860"/>
          </a:xfrm>
        </p:grpSpPr>
        <p:grpSp>
          <p:nvGrpSpPr>
            <p:cNvPr id="68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70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Participaciones Federales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9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9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72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535484" y="2229770"/>
            <a:ext cx="7070373" cy="472860"/>
            <a:chOff x="1287583" y="1964609"/>
            <a:chExt cx="6151867" cy="472860"/>
          </a:xfrm>
        </p:grpSpPr>
        <p:grpSp>
          <p:nvGrpSpPr>
            <p:cNvPr id="73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75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Participaciones Estatales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4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108772"/>
              <a:ext cx="31290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sz="1200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10</a:t>
              </a:r>
              <a:endParaRPr sz="1200"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77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548931" y="2859606"/>
            <a:ext cx="7070373" cy="472860"/>
            <a:chOff x="1287583" y="1964609"/>
            <a:chExt cx="6151867" cy="472860"/>
          </a:xfrm>
        </p:grpSpPr>
        <p:grpSp>
          <p:nvGrpSpPr>
            <p:cNvPr id="78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80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Aportaciones Federales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9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108772"/>
              <a:ext cx="31290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sz="1200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11</a:t>
              </a:r>
              <a:endParaRPr sz="1200"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2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563997" y="3490203"/>
            <a:ext cx="7070373" cy="472860"/>
            <a:chOff x="1287583" y="1964609"/>
            <a:chExt cx="6151867" cy="472860"/>
          </a:xfrm>
        </p:grpSpPr>
        <p:grpSp>
          <p:nvGrpSpPr>
            <p:cNvPr id="83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85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Aportaciones Estatales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4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108772"/>
              <a:ext cx="31290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sz="1200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12</a:t>
              </a:r>
              <a:endParaRPr sz="1200"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208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ISN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05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621294"/>
            <a:ext cx="10709172" cy="5615411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7882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12" y="526119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8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139" y="563700"/>
            <a:ext cx="10709172" cy="540675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566" y="1379106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90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139" y="563700"/>
            <a:ext cx="10709172" cy="540675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566" y="1379106"/>
            <a:ext cx="455603" cy="360686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3895946" y="786449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4048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139" y="563700"/>
            <a:ext cx="10709172" cy="540675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566" y="1379106"/>
            <a:ext cx="455603" cy="360686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3895946" y="786449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5571" y="1739792"/>
            <a:ext cx="5772461" cy="380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53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ICV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39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621294"/>
            <a:ext cx="10709172" cy="5615411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0394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12" y="526119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00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566" y="1379106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97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686582" y="2885044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 de Sesión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66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566" y="1379106"/>
            <a:ext cx="455603" cy="360686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3895946" y="786449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8140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566" y="1379106"/>
            <a:ext cx="455603" cy="360686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3895946" y="786449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5571" y="1739792"/>
            <a:ext cx="5772461" cy="380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10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Aportaciones Estatales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38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981473" y="2933918"/>
            <a:ext cx="7846151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Aportaciones Estatales</a:t>
            </a:r>
          </a:p>
          <a:p>
            <a:r>
              <a:rPr lang="es-ES" sz="36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Ultra Crecimiento</a:t>
            </a:r>
            <a:endParaRPr lang="es-ES" sz="36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2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621294"/>
            <a:ext cx="10709172" cy="5615411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8505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12" y="526119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32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584" y="562678"/>
            <a:ext cx="10543471" cy="548039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0283" y="1155335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6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584" y="562678"/>
            <a:ext cx="10543471" cy="548039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0283" y="1155335"/>
            <a:ext cx="455603" cy="360686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4116663" y="56267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1607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584" y="562678"/>
            <a:ext cx="10543471" cy="548039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0283" y="1155335"/>
            <a:ext cx="455603" cy="360686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4116663" y="56267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0283" y="1686673"/>
            <a:ext cx="5772461" cy="380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7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Aportaciones Estatales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3948705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Fondos Descentralizado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72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621294"/>
            <a:ext cx="10709172" cy="5615411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680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621294"/>
            <a:ext cx="10709172" cy="5615411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8061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12" y="526119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60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84" y="562678"/>
            <a:ext cx="10985339" cy="5437436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0283" y="1155335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3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84" y="562678"/>
            <a:ext cx="10985339" cy="5437436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0283" y="1155335"/>
            <a:ext cx="455603" cy="360686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4116663" y="56267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0303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84" y="562678"/>
            <a:ext cx="10985339" cy="5437436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0283" y="1155335"/>
            <a:ext cx="455603" cy="360686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4116663" y="56267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0283" y="1686673"/>
            <a:ext cx="5772461" cy="380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7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62595" y="2933918"/>
            <a:ext cx="11029012" cy="21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Aportaciones Estatales</a:t>
            </a:r>
          </a:p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</a:t>
            </a:r>
            <a:r>
              <a:rPr lang="es-MX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Municipios por mes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92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621294"/>
            <a:ext cx="10709172" cy="5615411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8391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12" y="526119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8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13" y="688802"/>
            <a:ext cx="10494374" cy="5480396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329" y="1451706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8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13" y="688802"/>
            <a:ext cx="10494374" cy="5480396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329" y="1451706"/>
            <a:ext cx="455603" cy="360686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3966411" y="999309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7224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12" y="526119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07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13" y="688802"/>
            <a:ext cx="10494374" cy="5480396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329" y="1451706"/>
            <a:ext cx="455603" cy="360686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4116663" y="56267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7329" y="1812392"/>
            <a:ext cx="5772461" cy="380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3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Aportaciones Federales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54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Aportaciones Federales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3948705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Fortamun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3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621294"/>
            <a:ext cx="10709172" cy="5615411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5532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12" y="526119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09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04" y="658117"/>
            <a:ext cx="10960791" cy="5541766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656" y="1279709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0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04" y="658117"/>
            <a:ext cx="10960791" cy="5541766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656" y="1279709"/>
            <a:ext cx="455603" cy="360686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4488845" y="80139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6999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04" y="658117"/>
            <a:ext cx="10960791" cy="5541766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656" y="1279709"/>
            <a:ext cx="455603" cy="360686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4488845" y="80139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7729" y="1828655"/>
            <a:ext cx="5772461" cy="380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7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759403" y="1952567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Aportaciones Federales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783771" y="3948705"/>
            <a:ext cx="9148355" cy="21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Aportaciones para la Infraestructura Social Municipal (FISM)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5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341" y="562678"/>
            <a:ext cx="9156495" cy="536992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7514" y="1178111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45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Bloqueo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899" y="810488"/>
            <a:ext cx="9906001" cy="519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6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341" y="562678"/>
            <a:ext cx="9156495" cy="536992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7514" y="1178111"/>
            <a:ext cx="455603" cy="360686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3835703" y="699800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4775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341" y="562678"/>
            <a:ext cx="9156495" cy="536992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7514" y="1178111"/>
            <a:ext cx="455603" cy="360686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3835703" y="699800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7729" y="1828655"/>
            <a:ext cx="5772461" cy="380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47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41;p10"/>
          <p:cNvSpPr txBox="1"/>
          <p:nvPr/>
        </p:nvSpPr>
        <p:spPr>
          <a:xfrm>
            <a:off x="2919358" y="1507688"/>
            <a:ext cx="5675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sz="32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Preguntas y Respuestas</a:t>
            </a:r>
            <a:endParaRPr sz="3200" b="1" dirty="0">
              <a:solidFill>
                <a:srgbClr val="E10C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43;p10"/>
          <p:cNvSpPr/>
          <p:nvPr/>
        </p:nvSpPr>
        <p:spPr>
          <a:xfrm>
            <a:off x="7673182" y="4203844"/>
            <a:ext cx="2168352" cy="433470"/>
          </a:xfrm>
          <a:prstGeom prst="homePlate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244;p10"/>
          <p:cNvSpPr/>
          <p:nvPr/>
        </p:nvSpPr>
        <p:spPr>
          <a:xfrm>
            <a:off x="5740952" y="4203844"/>
            <a:ext cx="2168352" cy="433470"/>
          </a:xfrm>
          <a:prstGeom prst="homePlate">
            <a:avLst>
              <a:gd name="adj" fmla="val 50000"/>
            </a:avLst>
          </a:prstGeom>
          <a:solidFill>
            <a:srgbClr val="E10C14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245;p10"/>
          <p:cNvSpPr/>
          <p:nvPr/>
        </p:nvSpPr>
        <p:spPr>
          <a:xfrm>
            <a:off x="3889698" y="4203844"/>
            <a:ext cx="2087375" cy="433470"/>
          </a:xfrm>
          <a:custGeom>
            <a:avLst/>
            <a:gdLst/>
            <a:ahLst/>
            <a:cxnLst/>
            <a:rect l="l" t="t" r="r" b="b"/>
            <a:pathLst>
              <a:path w="2596355" h="532518" extrusionOk="0">
                <a:moveTo>
                  <a:pt x="0" y="0"/>
                </a:moveTo>
                <a:lnTo>
                  <a:pt x="2330096" y="0"/>
                </a:lnTo>
                <a:lnTo>
                  <a:pt x="2596355" y="266259"/>
                </a:lnTo>
                <a:lnTo>
                  <a:pt x="2330096" y="532518"/>
                </a:lnTo>
                <a:lnTo>
                  <a:pt x="0" y="532518"/>
                </a:lnTo>
                <a:lnTo>
                  <a:pt x="266259" y="2662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6;p10"/>
          <p:cNvSpPr/>
          <p:nvPr/>
        </p:nvSpPr>
        <p:spPr>
          <a:xfrm>
            <a:off x="2038443" y="4203844"/>
            <a:ext cx="2087375" cy="433470"/>
          </a:xfrm>
          <a:custGeom>
            <a:avLst/>
            <a:gdLst/>
            <a:ahLst/>
            <a:cxnLst/>
            <a:rect l="l" t="t" r="r" b="b"/>
            <a:pathLst>
              <a:path w="2596355" h="532518" extrusionOk="0">
                <a:moveTo>
                  <a:pt x="0" y="0"/>
                </a:moveTo>
                <a:lnTo>
                  <a:pt x="2330096" y="0"/>
                </a:lnTo>
                <a:lnTo>
                  <a:pt x="2596355" y="266259"/>
                </a:lnTo>
                <a:lnTo>
                  <a:pt x="2330096" y="532518"/>
                </a:lnTo>
                <a:lnTo>
                  <a:pt x="0" y="532518"/>
                </a:lnTo>
                <a:lnTo>
                  <a:pt x="266259" y="266259"/>
                </a:lnTo>
                <a:lnTo>
                  <a:pt x="0" y="0"/>
                </a:lnTo>
                <a:close/>
              </a:path>
            </a:pathLst>
          </a:custGeom>
          <a:solidFill>
            <a:srgbClr val="E10C14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ángulo 19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3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52;p11"/>
          <p:cNvSpPr txBox="1"/>
          <p:nvPr/>
        </p:nvSpPr>
        <p:spPr>
          <a:xfrm>
            <a:off x="1983761" y="1920119"/>
            <a:ext cx="7813595" cy="296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>
              <a:buClr>
                <a:srgbClr val="E10C14"/>
              </a:buClr>
              <a:buSzPts val="8000"/>
            </a:pPr>
            <a:r>
              <a:rPr lang="es-ES" sz="72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GRACIAS </a:t>
            </a:r>
            <a:endParaRPr sz="1600" dirty="0"/>
          </a:p>
          <a:p>
            <a:pPr algn="ctr">
              <a:buClr>
                <a:srgbClr val="E10C14"/>
              </a:buClr>
              <a:buSzPts val="8000"/>
            </a:pPr>
            <a:r>
              <a:rPr lang="es-ES" sz="72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POR SU TIEMPO</a:t>
            </a:r>
            <a:endParaRPr sz="7200" b="1" dirty="0">
              <a:solidFill>
                <a:srgbClr val="E10C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ángulo 15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1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099548" y="2476696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Configuración de Perfil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96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6551CC26-D7AA-48F6-9B6E-B08E2B49DE7E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Perfil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1312840-E3FB-4FEA-84CB-ABF8D6558FC2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417" y="192188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5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041838" y="2476696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Notificaciones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23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3987</TotalTime>
  <Words>189</Words>
  <Application>Microsoft Office PowerPoint</Application>
  <PresentationFormat>Panorámica</PresentationFormat>
  <Paragraphs>92</Paragraphs>
  <Slides>63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63</vt:i4>
      </vt:variant>
    </vt:vector>
  </HeadingPairs>
  <TitlesOfParts>
    <vt:vector size="68" baseType="lpstr">
      <vt:lpstr>Arial</vt:lpstr>
      <vt:lpstr>Calibri</vt:lpstr>
      <vt:lpstr>Calibri Light</vt:lpstr>
      <vt:lpstr>Century Gothic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LENOVO</dc:creator>
  <cp:lastModifiedBy>Infinite</cp:lastModifiedBy>
  <cp:revision>301</cp:revision>
  <dcterms:created xsi:type="dcterms:W3CDTF">2022-07-07T14:54:04Z</dcterms:created>
  <dcterms:modified xsi:type="dcterms:W3CDTF">2022-08-03T22:15:19Z</dcterms:modified>
</cp:coreProperties>
</file>